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6" r:id="rId7"/>
    <p:sldId id="261" r:id="rId8"/>
    <p:sldId id="268" r:id="rId9"/>
    <p:sldId id="267" r:id="rId10"/>
    <p:sldId id="264" r:id="rId11"/>
    <p:sldId id="265" r:id="rId12"/>
  </p:sldIdLst>
  <p:sldSz cx="24384000" cy="13716000"/>
  <p:notesSz cx="6858000" cy="9144000"/>
  <p:embeddedFontLst>
    <p:embeddedFont>
      <p:font typeface="Gothic A1 Light" panose="020B0600000101010101" charset="-127"/>
      <p:regular r:id="rId14"/>
    </p:embeddedFont>
    <p:embeddedFont>
      <p:font typeface="Kim jung chul Gothic Bold" panose="020B0600000101010101" charset="-127"/>
      <p:bold r:id="rId15"/>
    </p:embeddedFont>
    <p:embeddedFont>
      <p:font typeface="Kim jung chul Gothic Regular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7075" autoAdjust="0"/>
  </p:normalViewPr>
  <p:slideViewPr>
    <p:cSldViewPr>
      <p:cViewPr varScale="1">
        <p:scale>
          <a:sx n="57" d="100"/>
          <a:sy n="57" d="100"/>
        </p:scale>
        <p:origin x="54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736" y="1758950"/>
            <a:ext cx="8407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5.</a:t>
            </a:r>
            <a:r>
              <a:rPr lang="ko-KR" altLang="en-US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프로젝트 회고</a:t>
            </a:r>
            <a:endParaRPr lang="en" sz="10666" b="0" i="0" u="none" strike="noStrike" spc="-747" dirty="0">
              <a:solidFill>
                <a:srgbClr val="32281E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9501" y="3886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의의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573000" y="3276600"/>
            <a:ext cx="98044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ea typeface="Pretendard Medium"/>
              </a:rPr>
              <a:t>백엔드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 구조를 깔끔하게 설계하는 방법을 배우며 코드 품질의 중요성을 체감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b="0" i="0" u="none" strike="noStrike" spc="-53" dirty="0" err="1">
                <a:solidFill>
                  <a:srgbClr val="32281E"/>
                </a:solidFill>
                <a:ea typeface="Pretendard Medium"/>
              </a:rPr>
              <a:t>리액트를</a:t>
            </a: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 보다 익숙하게 사용하게 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ea typeface="Pretendard Medium"/>
            </a:endParaRPr>
          </a:p>
          <a:p>
            <a:pPr lvl="0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분석하고 이를 토대로 설계하는 법을 배움</a:t>
            </a:r>
            <a:r>
              <a:rPr lang="en-US" altLang="ko-KR" sz="2666" b="0" i="0" u="none" strike="noStrike" spc="-53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9501" y="72263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반성</a:t>
            </a:r>
            <a:endParaRPr lang="ko-KR" sz="3466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39501" y="105791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계획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547600" y="6845300"/>
            <a:ext cx="98298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출고번호 중복 문제를 발견하고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,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출고일자 기준 카운트 로직으로 수정해 해결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공용컴포넌트를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만들어두고 팀원들에게 설명을 </a:t>
            </a: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안해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사용률이 떨어짐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</a:p>
          <a:p>
            <a:pPr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이해하지 못하여 설계 시 비효율적인 개발요소가 발생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latin typeface="Pretendard Medium"/>
            </a:endParaRPr>
          </a:p>
          <a:p>
            <a:pPr lvl="0">
              <a:lnSpc>
                <a:spcPct val="149400"/>
              </a:lnSpc>
            </a:pP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471400" y="9982200"/>
            <a:ext cx="99060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다음에는 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GPT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의존도를 줄이고 직접 설계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·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구현 능력을 높이는 것을 목표로 함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다음에는 팀원들과 소통을 더 활발히 해보려고 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요구사항을 있는 그대로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이해하고 마음대로 생각하지 않기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</a:t>
            </a:r>
            <a:r>
              <a:rPr lang="en-US" altLang="ko-KR" sz="6000" dirty="0">
                <a:solidFill>
                  <a:schemeClr val="bg1"/>
                </a:solidFill>
              </a:rPr>
              <a:t>/</a:t>
            </a:r>
            <a:r>
              <a:rPr lang="ko-KR" altLang="en-US" sz="6000" dirty="0">
                <a:solidFill>
                  <a:schemeClr val="bg1"/>
                </a:solidFill>
              </a:rPr>
              <a:t>환경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역할분담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752600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1.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개요 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(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주제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배경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목적</a:t>
            </a:r>
            <a:r>
              <a:rPr lang="en-US" altLang="ko-KR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)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</a:t>
            </a:r>
            <a:endParaRPr lang="en" sz="10666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개발 도구</a:t>
            </a:r>
            <a:r>
              <a:rPr lang="en-US" altLang="ko-KR" sz="8000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/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환경 </a:t>
            </a:r>
            <a:endParaRPr lang="ko-KR" sz="800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  <a:ea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72" y="6197600"/>
            <a:ext cx="53086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00300" y="647065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분석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6" y="8420100"/>
            <a:ext cx="12409644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23549" y="8702675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개발 및 구현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656" y="10655300"/>
            <a:ext cx="3472544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384649" y="1091565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발표 준비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7315200"/>
            <a:ext cx="71247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4995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spc="-187" dirty="0">
                <a:solidFill>
                  <a:srgbClr val="FDFDFD"/>
                </a:solidFill>
                <a:ea typeface="Kim jung chul Gothic Bold"/>
              </a:rPr>
              <a:t>설계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88482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82563" y="981075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기능 테스트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3CDD-B885-17AE-ADD7-B8E5EEEB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E92111-3216-47E1-5F2B-D961F81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02D0FAD-4B4E-E530-60E0-AF886265F1E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125C97-C1E0-BEDB-5AE0-DE226001D3F6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FBAF72-7EBA-10A4-635C-861ACA1490F7}"/>
              </a:ext>
            </a:extLst>
          </p:cNvPr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3. </a:t>
            </a:r>
            <a:r>
              <a:rPr lang="ko-KR" altLang="en-US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역할분담 및 일정 관리</a:t>
            </a:r>
            <a:endParaRPr lang="ko-KR" sz="8000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1B3D90-CD7C-2B55-BA34-6A0C5E806B18}"/>
              </a:ext>
            </a:extLst>
          </p:cNvPr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E2B5E293-AC42-E6AF-F9B2-5763A0EC5A22}"/>
              </a:ext>
            </a:extLst>
          </p:cNvPr>
          <p:cNvSpPr txBox="1"/>
          <p:nvPr/>
        </p:nvSpPr>
        <p:spPr>
          <a:xfrm>
            <a:off x="15481300" y="4495999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78561-3CD3-B5A4-BD0D-DE3DBEA8DF22}"/>
              </a:ext>
            </a:extLst>
          </p:cNvPr>
          <p:cNvGrpSpPr/>
          <p:nvPr/>
        </p:nvGrpSpPr>
        <p:grpSpPr>
          <a:xfrm>
            <a:off x="12115800" y="2192288"/>
            <a:ext cx="9896460" cy="1073041"/>
            <a:chOff x="1258475" y="3219726"/>
            <a:chExt cx="9677400" cy="1073041"/>
          </a:xfrm>
        </p:grpSpPr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9B6A41F-B2DB-0E07-C432-8C5D6F6F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475" y="3219726"/>
              <a:ext cx="9677400" cy="10730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44BC9-B11C-6127-8EB0-547CA7E9E47B}"/>
                </a:ext>
              </a:extLst>
            </p:cNvPr>
            <p:cNvSpPr txBox="1"/>
            <p:nvPr/>
          </p:nvSpPr>
          <p:spPr>
            <a:xfrm>
              <a:off x="1460206" y="3400614"/>
              <a:ext cx="9243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WBS(Work Breakdown Structure)</a:t>
              </a:r>
              <a:endParaRPr lang="ko-KR" altLang="en-US" sz="3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99AED9-D6D3-8692-D2D4-6F7F1DC67DA4}"/>
              </a:ext>
            </a:extLst>
          </p:cNvPr>
          <p:cNvGrpSpPr/>
          <p:nvPr/>
        </p:nvGrpSpPr>
        <p:grpSpPr>
          <a:xfrm>
            <a:off x="12118521" y="10502900"/>
            <a:ext cx="9903279" cy="2146300"/>
            <a:chOff x="9563100" y="10083800"/>
            <a:chExt cx="13233400" cy="214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8BF092B-0BDC-A506-DE2F-8373B14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9563100" y="10083800"/>
              <a:ext cx="13233400" cy="2146300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78ABEE63-77E3-E1F7-D097-24A478BB0103}"/>
                </a:ext>
              </a:extLst>
            </p:cNvPr>
            <p:cNvSpPr txBox="1"/>
            <p:nvPr/>
          </p:nvSpPr>
          <p:spPr>
            <a:xfrm>
              <a:off x="10147300" y="105283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>
                  <a:solidFill>
                    <a:srgbClr val="5888EC"/>
                  </a:solidFill>
                  <a:latin typeface="Kim jung chul Gothic Bold"/>
                </a:rPr>
                <a:t>05</a:t>
              </a: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65071988-13EF-91C4-9992-8A63A583D4AD}"/>
                </a:ext>
              </a:extLst>
            </p:cNvPr>
            <p:cNvSpPr txBox="1"/>
            <p:nvPr/>
          </p:nvSpPr>
          <p:spPr>
            <a:xfrm>
              <a:off x="13004800" y="107696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발표 준비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F7AC43E-74C7-BD58-C081-32D8980BE4D1}"/>
                </a:ext>
              </a:extLst>
            </p:cNvPr>
            <p:cNvSpPr txBox="1"/>
            <p:nvPr/>
          </p:nvSpPr>
          <p:spPr>
            <a:xfrm>
              <a:off x="13004800" y="11341100"/>
              <a:ext cx="9156700" cy="431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2400" b="0" i="0" u="none" strike="noStrike" spc="-48" dirty="0">
                  <a:solidFill>
                    <a:srgbClr val="32281E"/>
                  </a:solidFill>
                  <a:ea typeface="Pretendard Medium"/>
                </a:rPr>
                <a:t>결과 정리 및 문서화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5" name="Picture 14">
            <a:extLst>
              <a:ext uri="{FF2B5EF4-FFF2-40B4-BE49-F238E27FC236}">
                <a16:creationId xmlns:a16="http://schemas.microsoft.com/office/drawing/2014/main" id="{69F171BB-CE52-7528-F0AD-FBA4975A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8826500"/>
            <a:ext cx="9906000" cy="2104774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02917133-2B11-D783-E288-AD719EB3B379}"/>
              </a:ext>
            </a:extLst>
          </p:cNvPr>
          <p:cNvSpPr txBox="1"/>
          <p:nvPr/>
        </p:nvSpPr>
        <p:spPr>
          <a:xfrm>
            <a:off x="12559212" y="9184220"/>
            <a:ext cx="1730926" cy="139488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41861159-652C-A457-8172-0F27CDFDA48E}"/>
              </a:ext>
            </a:extLst>
          </p:cNvPr>
          <p:cNvSpPr txBox="1"/>
          <p:nvPr/>
        </p:nvSpPr>
        <p:spPr>
          <a:xfrm>
            <a:off x="14728073" y="9380782"/>
            <a:ext cx="6612320" cy="51062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테스트 및 검증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1B7C4BF-A8D3-EEE6-6D8E-0837D8D336F7}"/>
              </a:ext>
            </a:extLst>
          </p:cNvPr>
          <p:cNvSpPr txBox="1"/>
          <p:nvPr/>
        </p:nvSpPr>
        <p:spPr>
          <a:xfrm>
            <a:off x="14728073" y="9885020"/>
            <a:ext cx="6603162" cy="42344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48" dirty="0">
                <a:solidFill>
                  <a:srgbClr val="32281E"/>
                </a:solidFill>
                <a:ea typeface="Pretendard Medium"/>
              </a:rPr>
              <a:t>기능 테스트 및 오류 수정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0EF1B6-EEC2-94DE-2333-6E7441ECE3E7}"/>
              </a:ext>
            </a:extLst>
          </p:cNvPr>
          <p:cNvGrpSpPr/>
          <p:nvPr/>
        </p:nvGrpSpPr>
        <p:grpSpPr>
          <a:xfrm>
            <a:off x="12106260" y="6997700"/>
            <a:ext cx="9906000" cy="2104774"/>
            <a:chOff x="11277600" y="2176006"/>
            <a:chExt cx="13051272" cy="2116761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8452D663-1463-2B9D-65D4-54A2A5E2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6006"/>
              <a:ext cx="13051272" cy="2116761"/>
            </a:xfrm>
            <a:prstGeom prst="rect">
              <a:avLst/>
            </a:prstGeom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585856DE-3BC6-896B-4DCA-F6E775DD9F23}"/>
                </a:ext>
              </a:extLst>
            </p:cNvPr>
            <p:cNvSpPr txBox="1"/>
            <p:nvPr/>
          </p:nvSpPr>
          <p:spPr>
            <a:xfrm>
              <a:off x="11861800" y="2455406"/>
              <a:ext cx="2280515" cy="1402824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03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1913030-A56F-5D6E-BEFF-D331B309D795}"/>
                </a:ext>
              </a:extLst>
            </p:cNvPr>
            <p:cNvSpPr txBox="1"/>
            <p:nvPr/>
          </p:nvSpPr>
          <p:spPr>
            <a:xfrm>
              <a:off x="14719300" y="2696706"/>
              <a:ext cx="8711810" cy="51353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spc="-204" dirty="0">
                  <a:solidFill>
                    <a:srgbClr val="32281E"/>
                  </a:solidFill>
                  <a:ea typeface="Kim jung chul Gothic Bold"/>
                </a:rPr>
                <a:t>개발 및 구현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0D10DE8F-D04E-21F2-3094-50328B97E9A5}"/>
                </a:ext>
              </a:extLst>
            </p:cNvPr>
            <p:cNvSpPr txBox="1"/>
            <p:nvPr/>
          </p:nvSpPr>
          <p:spPr>
            <a:xfrm>
              <a:off x="14719300" y="3268206"/>
              <a:ext cx="8699744" cy="425857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en-US" sz="2400" b="0" i="0" u="none" strike="noStrike" spc="-48" dirty="0" err="1">
                  <a:solidFill>
                    <a:srgbClr val="32281E"/>
                  </a:solidFill>
                  <a:ea typeface="Pretendard Medium"/>
                </a:rPr>
                <a:t>프론트엔드</a:t>
              </a:r>
              <a:r>
                <a:rPr lang="ko-KR" altLang="ko-KR" sz="2400" dirty="0">
                  <a:latin typeface="Arial" panose="020B0604020202020204" pitchFamily="34" charset="0"/>
                </a:rPr>
                <a:t> · </a:t>
              </a:r>
              <a:r>
                <a:rPr lang="ko-KR" altLang="en-US" sz="2400" spc="-48" dirty="0" err="1">
                  <a:solidFill>
                    <a:srgbClr val="32281E"/>
                  </a:solidFill>
                  <a:ea typeface="Pretendard Medium"/>
                </a:rPr>
                <a:t>백엔드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 개발</a:t>
              </a:r>
              <a:r>
                <a:rPr lang="en-US" altLang="ko-KR" sz="2400" spc="-48" dirty="0">
                  <a:solidFill>
                    <a:srgbClr val="32281E"/>
                  </a:solidFill>
                  <a:ea typeface="Pretendard Medium"/>
                </a:rPr>
                <a:t>, 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연동 테스트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AB2786F6-8A0A-CE9C-EF91-890A5769C6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5061574"/>
            <a:ext cx="9906000" cy="2183699"/>
          </a:xfrm>
          <a:prstGeom prst="rect">
            <a:avLst/>
          </a:pr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B1BB480-6D30-AB1C-1F12-98E815AD6F76}"/>
              </a:ext>
            </a:extLst>
          </p:cNvPr>
          <p:cNvSpPr txBox="1"/>
          <p:nvPr/>
        </p:nvSpPr>
        <p:spPr>
          <a:xfrm>
            <a:off x="12559212" y="5410200"/>
            <a:ext cx="1730926" cy="1375149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44FD5F-66D4-9275-AEF0-873E0918FA84}"/>
              </a:ext>
            </a:extLst>
          </p:cNvPr>
          <p:cNvSpPr txBox="1"/>
          <p:nvPr/>
        </p:nvSpPr>
        <p:spPr>
          <a:xfrm>
            <a:off x="14728073" y="5602345"/>
            <a:ext cx="6612320" cy="503402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914777F2-8A38-40F4-F174-EEF6A4EB0642}"/>
              </a:ext>
            </a:extLst>
          </p:cNvPr>
          <p:cNvSpPr txBox="1"/>
          <p:nvPr/>
        </p:nvSpPr>
        <p:spPr>
          <a:xfrm>
            <a:off x="14728073" y="6059545"/>
            <a:ext cx="6603162" cy="417455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DB 및 화면 설계, 시스템 구조도 작성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F9019-1425-9CB4-81E2-704F3A4C0606}"/>
              </a:ext>
            </a:extLst>
          </p:cNvPr>
          <p:cNvGrpSpPr/>
          <p:nvPr/>
        </p:nvGrpSpPr>
        <p:grpSpPr>
          <a:xfrm>
            <a:off x="12115800" y="3145867"/>
            <a:ext cx="9906000" cy="2194406"/>
            <a:chOff x="11277600" y="2171202"/>
            <a:chExt cx="13051272" cy="2545696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F9B73FC-901D-93A2-BAED-5E04AB66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1202"/>
              <a:ext cx="13051272" cy="2545696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652340-0235-B270-F67D-32C0BC7F8F9C}"/>
                </a:ext>
              </a:extLst>
            </p:cNvPr>
            <p:cNvSpPr txBox="1"/>
            <p:nvPr/>
          </p:nvSpPr>
          <p:spPr>
            <a:xfrm>
              <a:off x="11861801" y="2595268"/>
              <a:ext cx="2280515" cy="1687089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B24F907A-13D7-CA23-C2E1-9F2A9D656311}"/>
                </a:ext>
              </a:extLst>
            </p:cNvPr>
            <p:cNvSpPr txBox="1"/>
            <p:nvPr/>
          </p:nvSpPr>
          <p:spPr>
            <a:xfrm>
              <a:off x="14719301" y="2772133"/>
              <a:ext cx="8711810" cy="61759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ko-KR" altLang="ko-KR" sz="2930" b="1" dirty="0">
                  <a:latin typeface="Kim jung chul Gothic Bold" panose="020B0600000101010101" charset="-127"/>
                  <a:ea typeface="Kim jung chul Gothic Bold" panose="020B0600000101010101" charset="-127"/>
                </a:rPr>
                <a:t>요구사항 분석</a:t>
              </a:r>
              <a:endParaRPr lang="ko-KR" sz="2930" b="0" i="0" u="none" strike="noStrike" spc="-204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C4C996E-5091-AFAB-B1F9-7B0EBDF8F879}"/>
                </a:ext>
              </a:extLst>
            </p:cNvPr>
            <p:cNvSpPr txBox="1"/>
            <p:nvPr/>
          </p:nvSpPr>
          <p:spPr>
            <a:xfrm>
              <a:off x="14719301" y="3361399"/>
              <a:ext cx="8699744" cy="512151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ko-KR" sz="2400" dirty="0">
                  <a:latin typeface="Pretendard Medium" panose="020B0600000101010101" charset="-127"/>
                  <a:ea typeface="Pretendard Medium" panose="020B0600000101010101" charset="-127"/>
                </a:rPr>
                <a:t>프로젝트 기능 정의 및 설계 방향 확정</a:t>
              </a:r>
              <a:endParaRPr lang="en-US" sz="2400" i="0" u="none" strike="noStrike" spc="-48" dirty="0">
                <a:solidFill>
                  <a:srgbClr val="32281E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C22A3EF-9DF3-4936-BF8C-752EB68A0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6526"/>
              </p:ext>
            </p:extLst>
          </p:nvPr>
        </p:nvGraphicFramePr>
        <p:xfrm>
          <a:off x="533400" y="3145867"/>
          <a:ext cx="11335248" cy="9517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8416">
                  <a:extLst>
                    <a:ext uri="{9D8B030D-6E8A-4147-A177-3AD203B41FA5}">
                      <a16:colId xmlns:a16="http://schemas.microsoft.com/office/drawing/2014/main" val="2969946521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3246677343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2296235669"/>
                    </a:ext>
                  </a:extLst>
                </a:gridCol>
              </a:tblGrid>
              <a:tr h="104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핵심 기여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795234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핵심 콘텐츠 관리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업체 관리</a:t>
                      </a:r>
                      <a:r>
                        <a:rPr lang="en-US" altLang="ko-KR" sz="2000" dirty="0"/>
                        <a:t>,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수주대상 출고관련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출력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715487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김성민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전반적인 </a:t>
                      </a:r>
                      <a:r>
                        <a:rPr lang="ko-KR" altLang="en-US" sz="2000" dirty="0" err="1"/>
                        <a:t>프론트엔드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공통컴포넌트</a:t>
                      </a:r>
                      <a:r>
                        <a:rPr lang="ko-KR" altLang="en-US" sz="2000" dirty="0"/>
                        <a:t> 제작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테이블 및 대시보드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엑셀 및 검색기능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원자재 관련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42209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박건영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핵심 콘텐츠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라우팅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수주대상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이미지 관련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로직 구현</a:t>
                      </a:r>
                      <a:br>
                        <a:rPr lang="en-US" altLang="ko-KR" sz="2000" dirty="0"/>
                      </a:b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25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4. </a:t>
            </a:r>
            <a:r>
              <a:rPr lang="ko-KR" altLang="en-US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11CB6-9978-3019-A8D9-0C853C53CF9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6000" spc="-204" dirty="0">
                  <a:solidFill>
                    <a:srgbClr val="32281E"/>
                  </a:solidFill>
                  <a:ea typeface="Kim jung chul Gothic Bold"/>
                </a:rPr>
                <a:t>기능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32DA60C-BB02-2AB5-D350-2CFA12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274B3A-F1D2-B989-4BE5-A3E361E6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09246"/>
              </p:ext>
            </p:extLst>
          </p:nvPr>
        </p:nvGraphicFramePr>
        <p:xfrm>
          <a:off x="609600" y="4453370"/>
          <a:ext cx="22936200" cy="8583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4044897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82509983"/>
                    </a:ext>
                  </a:extLst>
                </a:gridCol>
                <a:gridCol w="12020550">
                  <a:extLst>
                    <a:ext uri="{9D8B030D-6E8A-4147-A177-3AD203B41FA5}">
                      <a16:colId xmlns:a16="http://schemas.microsoft.com/office/drawing/2014/main" val="2628012655"/>
                    </a:ext>
                  </a:extLst>
                </a:gridCol>
                <a:gridCol w="5734050">
                  <a:extLst>
                    <a:ext uri="{9D8B030D-6E8A-4147-A177-3AD203B41FA5}">
                      <a16:colId xmlns:a16="http://schemas.microsoft.com/office/drawing/2014/main" val="2926986253"/>
                    </a:ext>
                  </a:extLst>
                </a:gridCol>
              </a:tblGrid>
              <a:tr h="7149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분류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구현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483185"/>
                  </a:ext>
                </a:extLst>
              </a:tr>
              <a:tr h="49963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엑셀 다운로드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84567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06948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공용 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54490"/>
                  </a:ext>
                </a:extLst>
              </a:tr>
              <a:tr h="5845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59117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업체관리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30548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13155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19291"/>
                  </a:ext>
                </a:extLst>
              </a:tr>
              <a:tr h="7909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9495"/>
                  </a:ext>
                </a:extLst>
              </a:tr>
              <a:tr h="7951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4235"/>
                  </a:ext>
                </a:extLst>
              </a:tr>
              <a:tr h="9447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86396"/>
                  </a:ext>
                </a:extLst>
              </a:tr>
              <a:tr h="1453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468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DE96E-3EC6-D9A7-D2BF-F79A4EA5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E3B3F98-238F-525C-0519-B5AA08EC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F409BEF-4EFB-AAB6-53D9-C24EB6A21CE2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4EA75D-FF33-8806-6F0A-CAF9B0B5D7C3}"/>
              </a:ext>
            </a:extLst>
          </p:cNvPr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4. 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  <a:cs typeface="+mn-c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B6E019E-85F5-95F6-FB8D-489A9ADABEB0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7EC7ED-79EC-731B-DD22-E8100B2E5CF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64BB5BD4-2603-609C-1BB2-6171D17D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53AD50-9361-7CA5-8D9C-925FCE6C133A}"/>
                </a:ext>
              </a:extLst>
            </p:cNvPr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774580B-7B76-ACEE-F841-2BA3B9B87263}"/>
                </a:ext>
              </a:extLst>
            </p:cNvPr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데이터베이스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0FBF856E-4ABE-139D-34B9-ED9896A6F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478975040">
            <a:extLst>
              <a:ext uri="{FF2B5EF4-FFF2-40B4-BE49-F238E27FC236}">
                <a16:creationId xmlns:a16="http://schemas.microsoft.com/office/drawing/2014/main" id="{61E9268D-3B88-6866-4042-23F1FF96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4278993"/>
            <a:ext cx="20789900" cy="8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9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010F3-CF17-8FFB-850A-446B510D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B0C24E1-ACCA-8877-5998-724EB2D95752}"/>
              </a:ext>
            </a:extLst>
          </p:cNvPr>
          <p:cNvSpPr/>
          <p:nvPr/>
        </p:nvSpPr>
        <p:spPr>
          <a:xfrm>
            <a:off x="16383000" y="3486150"/>
            <a:ext cx="7853226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9A1A4BC-5B0D-7263-FBA3-A0106EA98180}"/>
              </a:ext>
            </a:extLst>
          </p:cNvPr>
          <p:cNvSpPr/>
          <p:nvPr/>
        </p:nvSpPr>
        <p:spPr>
          <a:xfrm>
            <a:off x="8534401" y="3486150"/>
            <a:ext cx="776605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AA7E98-2FC1-4096-F489-944BDE4D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1A0AE2-FA59-C1EE-22E5-4DDD0A80CDAE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10508A-EE4C-42B1-BC1B-77D84EF05D6B}"/>
              </a:ext>
            </a:extLst>
          </p:cNvPr>
          <p:cNvSpPr txBox="1"/>
          <p:nvPr/>
        </p:nvSpPr>
        <p:spPr>
          <a:xfrm>
            <a:off x="381000" y="1219200"/>
            <a:ext cx="8763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4.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6B2903-64D5-3915-AEC9-666BF158568A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C6E1B6A0-0D77-F94B-AC09-23FB637EBD59}"/>
              </a:ext>
            </a:extLst>
          </p:cNvPr>
          <p:cNvGrpSpPr/>
          <p:nvPr/>
        </p:nvGrpSpPr>
        <p:grpSpPr>
          <a:xfrm>
            <a:off x="9245600" y="1206500"/>
            <a:ext cx="13233400" cy="2146300"/>
            <a:chOff x="8686800" y="1435100"/>
            <a:chExt cx="1323340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EE07D45E-4E37-C8EA-EAE5-51DD15FE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435100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DA84F2-644B-34C4-E108-0D079C6ECE48}"/>
                </a:ext>
              </a:extLst>
            </p:cNvPr>
            <p:cNvSpPr txBox="1"/>
            <p:nvPr/>
          </p:nvSpPr>
          <p:spPr>
            <a:xfrm>
              <a:off x="8801100" y="16764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BFA4C9-8414-17CE-2E8E-087DC7DEB4D1}"/>
                </a:ext>
              </a:extLst>
            </p:cNvPr>
            <p:cNvSpPr txBox="1"/>
            <p:nvPr/>
          </p:nvSpPr>
          <p:spPr>
            <a:xfrm>
              <a:off x="11023600" y="1917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화면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(UI/UX)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C78AE00-B736-23AF-D485-64253A48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2E5C8A-8493-0E96-57C8-1D4646A140D1}"/>
              </a:ext>
            </a:extLst>
          </p:cNvPr>
          <p:cNvSpPr/>
          <p:nvPr/>
        </p:nvSpPr>
        <p:spPr>
          <a:xfrm>
            <a:off x="76200" y="3486150"/>
            <a:ext cx="838200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3F8E51-5D94-9E6B-455E-61C93C73DE68}"/>
              </a:ext>
            </a:extLst>
          </p:cNvPr>
          <p:cNvGrpSpPr/>
          <p:nvPr/>
        </p:nvGrpSpPr>
        <p:grpSpPr>
          <a:xfrm>
            <a:off x="228600" y="3639671"/>
            <a:ext cx="8099612" cy="4437529"/>
            <a:chOff x="663388" y="5011271"/>
            <a:chExt cx="10538012" cy="61139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52EE15-0FC1-387F-0007-C2243DFF9932}"/>
                </a:ext>
              </a:extLst>
            </p:cNvPr>
            <p:cNvSpPr/>
            <p:nvPr/>
          </p:nvSpPr>
          <p:spPr>
            <a:xfrm>
              <a:off x="6633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95BAF5-1A74-DC46-3EFB-8434E863421A}"/>
                </a:ext>
              </a:extLst>
            </p:cNvPr>
            <p:cNvSpPr/>
            <p:nvPr/>
          </p:nvSpPr>
          <p:spPr>
            <a:xfrm>
              <a:off x="730171" y="5090226"/>
              <a:ext cx="10356209" cy="109056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제목 영역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E0F138-7F67-D396-2FB7-6590CA4AAFA9}"/>
                </a:ext>
              </a:extLst>
            </p:cNvPr>
            <p:cNvSpPr/>
            <p:nvPr/>
          </p:nvSpPr>
          <p:spPr>
            <a:xfrm>
              <a:off x="739588" y="6259750"/>
              <a:ext cx="1698771" cy="474397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FC1EB8-4F94-BEA5-8C01-B3B59679AEAF}"/>
                </a:ext>
              </a:extLst>
            </p:cNvPr>
            <p:cNvSpPr/>
            <p:nvPr/>
          </p:nvSpPr>
          <p:spPr>
            <a:xfrm>
              <a:off x="2542193" y="6259750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B0BA9F-A8A2-6F95-3693-2A1622AD023F}"/>
                </a:ext>
              </a:extLst>
            </p:cNvPr>
            <p:cNvSpPr/>
            <p:nvPr/>
          </p:nvSpPr>
          <p:spPr>
            <a:xfrm>
              <a:off x="2542193" y="6759635"/>
              <a:ext cx="8544187" cy="422385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DDF3E-3690-1647-65F8-748711258015}"/>
                </a:ext>
              </a:extLst>
            </p:cNvPr>
            <p:cNvSpPr/>
            <p:nvPr/>
          </p:nvSpPr>
          <p:spPr>
            <a:xfrm>
              <a:off x="797283" y="5165727"/>
              <a:ext cx="1641076" cy="9311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회사로고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B52C3-31E8-30E5-8529-D725638F1BFA}"/>
              </a:ext>
            </a:extLst>
          </p:cNvPr>
          <p:cNvGrpSpPr/>
          <p:nvPr/>
        </p:nvGrpSpPr>
        <p:grpSpPr>
          <a:xfrm>
            <a:off x="228600" y="8211671"/>
            <a:ext cx="8107456" cy="4513729"/>
            <a:chOff x="11788588" y="5011271"/>
            <a:chExt cx="10538012" cy="61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DCE63C-8A03-9D95-F91A-8C3C38B89718}"/>
                </a:ext>
              </a:extLst>
            </p:cNvPr>
            <p:cNvSpPr/>
            <p:nvPr/>
          </p:nvSpPr>
          <p:spPr>
            <a:xfrm>
              <a:off x="117885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0107B0-F319-5B29-34F3-73F9DB9F9FB8}"/>
                </a:ext>
              </a:extLst>
            </p:cNvPr>
            <p:cNvSpPr/>
            <p:nvPr/>
          </p:nvSpPr>
          <p:spPr>
            <a:xfrm>
              <a:off x="11864788" y="5115393"/>
              <a:ext cx="1698771" cy="588833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6B6FEF-E3D5-47D4-4BBE-A8C26E13CB8C}"/>
                </a:ext>
              </a:extLst>
            </p:cNvPr>
            <p:cNvSpPr/>
            <p:nvPr/>
          </p:nvSpPr>
          <p:spPr>
            <a:xfrm>
              <a:off x="13667393" y="5115393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F531F4-5583-1CC0-E2AB-471FF08EC171}"/>
                </a:ext>
              </a:extLst>
            </p:cNvPr>
            <p:cNvSpPr/>
            <p:nvPr/>
          </p:nvSpPr>
          <p:spPr>
            <a:xfrm>
              <a:off x="13667393" y="5601955"/>
              <a:ext cx="8544187" cy="538153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8741AF-3489-9B8F-81FD-71F8B061509E}"/>
                </a:ext>
              </a:extLst>
            </p:cNvPr>
            <p:cNvSpPr/>
            <p:nvPr/>
          </p:nvSpPr>
          <p:spPr>
            <a:xfrm>
              <a:off x="13801617" y="5748762"/>
              <a:ext cx="8296712" cy="60820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 영역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1ACC12-F5AC-2481-0491-6A7B082D4A71}"/>
                </a:ext>
              </a:extLst>
            </p:cNvPr>
            <p:cNvSpPr/>
            <p:nvPr/>
          </p:nvSpPr>
          <p:spPr>
            <a:xfrm>
              <a:off x="13801617" y="6855369"/>
              <a:ext cx="8296712" cy="40442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테이블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97FFDE-140B-7EF5-F107-CB7258A83C56}"/>
                </a:ext>
              </a:extLst>
            </p:cNvPr>
            <p:cNvSpPr/>
            <p:nvPr/>
          </p:nvSpPr>
          <p:spPr>
            <a:xfrm>
              <a:off x="13801617" y="6461087"/>
              <a:ext cx="8296712" cy="29015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버튼 영역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D8B170E-226E-05CC-EE65-C83C234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9672"/>
            <a:ext cx="7573381" cy="44375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95F67B-FCAB-1BE2-337A-5E3E5C68A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153400"/>
            <a:ext cx="7573381" cy="45137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E39BD5-1E1C-0B04-F479-8C794BD88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3700633"/>
            <a:ext cx="7527699" cy="428839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B846B595-CD57-E520-BB34-4F559892BB39}"/>
              </a:ext>
            </a:extLst>
          </p:cNvPr>
          <p:cNvSpPr txBox="1"/>
          <p:nvPr/>
        </p:nvSpPr>
        <p:spPr>
          <a:xfrm>
            <a:off x="2587547" y="12762492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초기 설계 구도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ACEC174-083A-392B-DBC9-A2322DDC7E67}"/>
              </a:ext>
            </a:extLst>
          </p:cNvPr>
          <p:cNvSpPr txBox="1"/>
          <p:nvPr/>
        </p:nvSpPr>
        <p:spPr>
          <a:xfrm>
            <a:off x="11125200" y="12725400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화면 설계</a:t>
            </a: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49D163A7-B82F-4872-5F93-BCA209C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8211671"/>
            <a:ext cx="7524581" cy="440911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92DB0AC-0DAB-3FE5-DB4E-7E9BAEC7A911}"/>
              </a:ext>
            </a:extLst>
          </p:cNvPr>
          <p:cNvSpPr txBox="1"/>
          <p:nvPr/>
        </p:nvSpPr>
        <p:spPr>
          <a:xfrm>
            <a:off x="18288000" y="1266712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실제 구현된 화면 </a:t>
            </a:r>
          </a:p>
        </p:txBody>
      </p:sp>
    </p:spTree>
    <p:extLst>
      <p:ext uri="{BB962C8B-B14F-4D97-AF65-F5344CB8AC3E}">
        <p14:creationId xmlns:p14="http://schemas.microsoft.com/office/powerpoint/2010/main" val="3055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559</Words>
  <Application>Microsoft Office PowerPoint</Application>
  <PresentationFormat>사용자 지정</PresentationFormat>
  <Paragraphs>147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Kim jung chul Gothic Regular</vt:lpstr>
      <vt:lpstr>맑은 고딕</vt:lpstr>
      <vt:lpstr>Gothic A1 Light</vt:lpstr>
      <vt:lpstr>Kim jung chul Gothic Bold</vt:lpstr>
      <vt:lpstr>Arial</vt:lpstr>
      <vt:lpstr>Pretendard Regular</vt:lpstr>
      <vt:lpstr>Calibri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26</cp:revision>
  <dcterms:created xsi:type="dcterms:W3CDTF">2006-08-16T00:00:00Z</dcterms:created>
  <dcterms:modified xsi:type="dcterms:W3CDTF">2025-10-23T00:10:37Z</dcterms:modified>
</cp:coreProperties>
</file>